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37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378" userDrawn="1">
          <p15:clr>
            <a:srgbClr val="A4A3A4"/>
          </p15:clr>
        </p15:guide>
        <p15:guide id="4" pos="302" userDrawn="1">
          <p15:clr>
            <a:srgbClr val="A4A3A4"/>
          </p15:clr>
        </p15:guide>
        <p15:guide id="5" orient="horz" pos="323" userDrawn="1">
          <p15:clr>
            <a:srgbClr val="A4A3A4"/>
          </p15:clr>
        </p15:guide>
        <p15:guide id="6" orient="horz" pos="39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B81B"/>
    <a:srgbClr val="45C3D9"/>
    <a:srgbClr val="EC7426"/>
    <a:srgbClr val="7D70B1"/>
    <a:srgbClr val="B7D235"/>
    <a:srgbClr val="8C8C8C"/>
    <a:srgbClr val="FAA916"/>
    <a:srgbClr val="FFFFFF"/>
    <a:srgbClr val="F3DE2C"/>
    <a:srgbClr val="0116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892" autoAdjust="0"/>
    <p:restoredTop sz="96341"/>
  </p:normalViewPr>
  <p:slideViewPr>
    <p:cSldViewPr snapToGrid="0" snapToObjects="1" showGuides="1">
      <p:cViewPr varScale="1">
        <p:scale>
          <a:sx n="104" d="100"/>
          <a:sy n="104" d="100"/>
        </p:scale>
        <p:origin x="120" y="222"/>
      </p:cViewPr>
      <p:guideLst>
        <p:guide orient="horz" pos="2160"/>
        <p:guide pos="3840"/>
        <p:guide pos="7378"/>
        <p:guide pos="302"/>
        <p:guide orient="horz" pos="323"/>
        <p:guide orient="horz" pos="399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cCulloch, Graham" userId="ccd829da-412d-4558-bf5a-81fa02d20bb6" providerId="ADAL" clId="{B095AB0E-296C-4F82-B1C0-087AD8D7F64D}"/>
    <pc:docChg chg="modSld">
      <pc:chgData name="McCulloch, Graham" userId="ccd829da-412d-4558-bf5a-81fa02d20bb6" providerId="ADAL" clId="{B095AB0E-296C-4F82-B1C0-087AD8D7F64D}" dt="2026-01-23T19:42:10.829" v="4" actId="1076"/>
      <pc:docMkLst>
        <pc:docMk/>
      </pc:docMkLst>
      <pc:sldChg chg="modSp mod">
        <pc:chgData name="McCulloch, Graham" userId="ccd829da-412d-4558-bf5a-81fa02d20bb6" providerId="ADAL" clId="{B095AB0E-296C-4F82-B1C0-087AD8D7F64D}" dt="2026-01-23T19:42:10.829" v="4" actId="1076"/>
        <pc:sldMkLst>
          <pc:docMk/>
          <pc:sldMk cId="4150599361" sldId="377"/>
        </pc:sldMkLst>
        <pc:spChg chg="mod">
          <ac:chgData name="McCulloch, Graham" userId="ccd829da-412d-4558-bf5a-81fa02d20bb6" providerId="ADAL" clId="{B095AB0E-296C-4F82-B1C0-087AD8D7F64D}" dt="2026-01-23T19:42:10.829" v="4" actId="1076"/>
          <ac:spMkLst>
            <pc:docMk/>
            <pc:sldMk cId="4150599361" sldId="377"/>
            <ac:spMk id="5" creationId="{B9147CC9-207E-8431-12C4-7930C69FB428}"/>
          </ac:spMkLst>
        </pc:spChg>
        <pc:spChg chg="mod">
          <ac:chgData name="McCulloch, Graham" userId="ccd829da-412d-4558-bf5a-81fa02d20bb6" providerId="ADAL" clId="{B095AB0E-296C-4F82-B1C0-087AD8D7F64D}" dt="2026-01-23T19:41:59.326" v="3" actId="1076"/>
          <ac:spMkLst>
            <pc:docMk/>
            <pc:sldMk cId="4150599361" sldId="377"/>
            <ac:spMk id="6" creationId="{7B52FAA7-339E-A414-BB56-C91C5E22336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A6AE11-B768-E643-9634-F6BA5005B95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17E158-8B99-5C44-A75E-51CE51E7D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97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AF7D9C5-81DD-CBF9-DFDB-BD29AF5CE555}"/>
              </a:ext>
            </a:extLst>
          </p:cNvPr>
          <p:cNvSpPr txBox="1"/>
          <p:nvPr userDrawn="1"/>
        </p:nvSpPr>
        <p:spPr>
          <a:xfrm>
            <a:off x="4177963" y="6473681"/>
            <a:ext cx="33870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CFA27CEE-1000-4D37-A31D-2EC4A29F0904}" type="slidenum">
              <a:rPr lang="en-US" sz="1100" smtClean="0">
                <a:latin typeface="Century Gothic" panose="020B0502020202020204" pitchFamily="34" charset="0"/>
              </a:rPr>
              <a:pPr algn="ctr"/>
              <a:t>‹#›</a:t>
            </a:fld>
            <a:endParaRPr lang="en-US" sz="1100" dirty="0">
              <a:latin typeface="Century Gothic" panose="020B0502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BC5285-9000-1BB2-C6C7-B799E8E77F2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7826" y="587877"/>
            <a:ext cx="11327366" cy="99832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600" b="1">
                <a:solidFill>
                  <a:srgbClr val="F1B81B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3645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A4F30CA-F296-91E3-11D6-233B2930274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5400000">
            <a:off x="-3400657" y="3400656"/>
            <a:ext cx="6895478" cy="94166"/>
          </a:xfrm>
          <a:prstGeom prst="rect">
            <a:avLst/>
          </a:prstGeom>
        </p:spPr>
      </p:pic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FBE569A5-5B2B-745D-90AB-84822D059DA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35956" y="6220918"/>
            <a:ext cx="345463" cy="505527"/>
          </a:xfrm>
          <a:prstGeom prst="rect">
            <a:avLst/>
          </a:prstGeom>
        </p:spPr>
      </p:pic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B5EFA197-779F-E692-1A21-0DC32DF5DA8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1061520" y="6248588"/>
            <a:ext cx="1040870" cy="520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288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C554418-2E9B-73D7-F0FC-0F416CEC77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4690" y="187252"/>
            <a:ext cx="11327366" cy="1169978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SEEDS OF CHANGE ORGANIC</a:t>
            </a:r>
          </a:p>
          <a:p>
            <a:r>
              <a:rPr lang="en-US" dirty="0">
                <a:solidFill>
                  <a:srgbClr val="0070C0"/>
                </a:solidFill>
              </a:rPr>
              <a:t>QUINOA &amp; BROWN RICE W/GARLIC</a:t>
            </a:r>
          </a:p>
        </p:txBody>
      </p:sp>
      <p:sp>
        <p:nvSpPr>
          <p:cNvPr id="3" name="Text Placeholder 10">
            <a:extLst>
              <a:ext uri="{FF2B5EF4-FFF2-40B4-BE49-F238E27FC236}">
                <a16:creationId xmlns:a16="http://schemas.microsoft.com/office/drawing/2014/main" id="{7B25C8CD-20DC-999A-7596-90FA43058577}"/>
              </a:ext>
            </a:extLst>
          </p:cNvPr>
          <p:cNvSpPr txBox="1">
            <a:spLocks/>
          </p:cNvSpPr>
          <p:nvPr/>
        </p:nvSpPr>
        <p:spPr>
          <a:xfrm>
            <a:off x="705856" y="1425817"/>
            <a:ext cx="4749283" cy="195443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1800" dirty="0">
              <a:latin typeface="Century Gothic" panose="020B0502020202020204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9147CC9-207E-8431-12C4-7930C69FB428}"/>
              </a:ext>
            </a:extLst>
          </p:cNvPr>
          <p:cNvSpPr/>
          <p:nvPr/>
        </p:nvSpPr>
        <p:spPr>
          <a:xfrm>
            <a:off x="8028897" y="159955"/>
            <a:ext cx="4008413" cy="1531748"/>
          </a:xfrm>
          <a:prstGeom prst="roundRect">
            <a:avLst/>
          </a:prstGeom>
          <a:solidFill>
            <a:srgbClr val="FAA9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Graham McCulloch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Graham.mcculloch@effem.com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202-390-3943</a:t>
            </a:r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7B52FAA7-339E-A414-BB56-C91C5E22336B}"/>
              </a:ext>
            </a:extLst>
          </p:cNvPr>
          <p:cNvSpPr txBox="1">
            <a:spLocks/>
          </p:cNvSpPr>
          <p:nvPr/>
        </p:nvSpPr>
        <p:spPr>
          <a:xfrm>
            <a:off x="8456962" y="159955"/>
            <a:ext cx="3620278" cy="122820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SUPPLIER CONTACT INFO: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D7E32C7-4980-8E92-60F1-512F7AAAB28B}"/>
              </a:ext>
            </a:extLst>
          </p:cNvPr>
          <p:cNvSpPr/>
          <p:nvPr/>
        </p:nvSpPr>
        <p:spPr>
          <a:xfrm>
            <a:off x="768826" y="4643778"/>
            <a:ext cx="520649" cy="44278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SS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2B364A7-7EA1-4414-AEDA-78662FEE3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87827" y="4636722"/>
            <a:ext cx="429621" cy="40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874D510-A1D2-4AB1-8821-FC79C57C88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4152" y="4556057"/>
            <a:ext cx="767298" cy="528583"/>
          </a:xfrm>
          <a:prstGeom prst="rect">
            <a:avLst/>
          </a:prstGeom>
        </p:spPr>
      </p:pic>
      <p:pic>
        <p:nvPicPr>
          <p:cNvPr id="16" name="Picture 15" descr="Icon&#10;&#10;Description automatically generated">
            <a:extLst>
              <a:ext uri="{FF2B5EF4-FFF2-40B4-BE49-F238E27FC236}">
                <a16:creationId xmlns:a16="http://schemas.microsoft.com/office/drawing/2014/main" id="{D3202D71-418C-781D-B9CA-BFF9E29262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60178" y="6384326"/>
            <a:ext cx="1791170" cy="3238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564B673-4F8E-91C9-118A-5592191920F3}"/>
              </a:ext>
            </a:extLst>
          </p:cNvPr>
          <p:cNvSpPr txBox="1"/>
          <p:nvPr/>
        </p:nvSpPr>
        <p:spPr>
          <a:xfrm>
            <a:off x="830080" y="1652109"/>
            <a:ext cx="7158887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Delectable organic food features whole long grain brown rice, quinoa super grains and garlic for flavorful goodness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Instant rice is ready to eat in 90 seconds; prepare in a microwave or skillet to save precious time whenever you're hungry for a tasty rice bowl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6C4915C7-5E15-1234-3401-74DB8C94F5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553095"/>
              </p:ext>
            </p:extLst>
          </p:nvPr>
        </p:nvGraphicFramePr>
        <p:xfrm>
          <a:off x="612785" y="5211724"/>
          <a:ext cx="7539136" cy="1955800"/>
        </p:xfrm>
        <a:graphic>
          <a:graphicData uri="http://schemas.openxmlformats.org/drawingml/2006/table">
            <a:tbl>
              <a:tblPr firstRow="1" bandRow="1"/>
              <a:tblGrid>
                <a:gridCol w="1278343">
                  <a:extLst>
                    <a:ext uri="{9D8B030D-6E8A-4147-A177-3AD203B41FA5}">
                      <a16:colId xmlns:a16="http://schemas.microsoft.com/office/drawing/2014/main" val="2600267181"/>
                    </a:ext>
                  </a:extLst>
                </a:gridCol>
                <a:gridCol w="2888048">
                  <a:extLst>
                    <a:ext uri="{9D8B030D-6E8A-4147-A177-3AD203B41FA5}">
                      <a16:colId xmlns:a16="http://schemas.microsoft.com/office/drawing/2014/main" val="1454390830"/>
                    </a:ext>
                  </a:extLst>
                </a:gridCol>
                <a:gridCol w="717951">
                  <a:extLst>
                    <a:ext uri="{9D8B030D-6E8A-4147-A177-3AD203B41FA5}">
                      <a16:colId xmlns:a16="http://schemas.microsoft.com/office/drawing/2014/main" val="2953700876"/>
                    </a:ext>
                  </a:extLst>
                </a:gridCol>
                <a:gridCol w="1327397">
                  <a:extLst>
                    <a:ext uri="{9D8B030D-6E8A-4147-A177-3AD203B41FA5}">
                      <a16:colId xmlns:a16="http://schemas.microsoft.com/office/drawing/2014/main" val="714935273"/>
                    </a:ext>
                  </a:extLst>
                </a:gridCol>
                <a:gridCol w="1327397">
                  <a:extLst>
                    <a:ext uri="{9D8B030D-6E8A-4147-A177-3AD203B41FA5}">
                      <a16:colId xmlns:a16="http://schemas.microsoft.com/office/drawing/2014/main" val="2735051502"/>
                    </a:ext>
                  </a:extLst>
                </a:gridCol>
              </a:tblGrid>
              <a:tr h="1906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UPC</a:t>
                      </a:r>
                    </a:p>
                  </a:txBody>
                  <a:tcPr marL="76200" marR="76200" marT="38100" marB="381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7C7E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DESCRIPTION</a:t>
                      </a:r>
                    </a:p>
                  </a:txBody>
                  <a:tcPr marL="76200" marR="76200" marT="38100" marB="381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7C7E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SIZE</a:t>
                      </a:r>
                    </a:p>
                  </a:txBody>
                  <a:tcPr marL="76200" marR="76200" marT="38100" marB="381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7C7E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PACK</a:t>
                      </a:r>
                    </a:p>
                  </a:txBody>
                  <a:tcPr marL="76200" marR="76200" marT="38100" marB="381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7C7E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KEHE #</a:t>
                      </a:r>
                    </a:p>
                  </a:txBody>
                  <a:tcPr marL="76200" marR="76200" marT="38100" marB="381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7C7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2188170"/>
                  </a:ext>
                </a:extLst>
              </a:tr>
              <a:tr h="1622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748404422416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ORG QUINOA &amp; BROWN RICE W/GARLIC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17.3 OZ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2504550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6388881"/>
                  </a:ext>
                </a:extLst>
              </a:tr>
              <a:tr h="872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0504016"/>
                  </a:ext>
                </a:extLst>
              </a:tr>
              <a:tr h="872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4039387"/>
                  </a:ext>
                </a:extLst>
              </a:tr>
              <a:tr h="872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8513304"/>
                  </a:ext>
                </a:extLst>
              </a:tr>
              <a:tr h="872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1934068"/>
                  </a:ext>
                </a:extLst>
              </a:tr>
              <a:tr h="1008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4697008"/>
                  </a:ext>
                </a:extLst>
              </a:tr>
              <a:tr h="872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0241790"/>
                  </a:ext>
                </a:extLst>
              </a:tr>
              <a:tr h="872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F0302020204030204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555935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2C2BF154-82D9-750A-C7F5-7F787ABF62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97065" y="1984126"/>
            <a:ext cx="3518127" cy="301752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3BEDC4D-C194-2324-F8A4-D4404F9CB8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9150" y="5926668"/>
            <a:ext cx="7182219" cy="838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599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eHE Custom Colo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96AC26"/>
      </a:accent1>
      <a:accent2>
        <a:srgbClr val="F5BA1A"/>
      </a:accent2>
      <a:accent3>
        <a:srgbClr val="F17327"/>
      </a:accent3>
      <a:accent4>
        <a:srgbClr val="7E6AAF"/>
      </a:accent4>
      <a:accent5>
        <a:srgbClr val="44C4D9"/>
      </a:accent5>
      <a:accent6>
        <a:srgbClr val="1A468D"/>
      </a:accent6>
      <a:hlink>
        <a:srgbClr val="B8D434"/>
      </a:hlink>
      <a:folHlink>
        <a:srgbClr val="00AF41"/>
      </a:folHlink>
    </a:clrScheme>
    <a:fontScheme name="KeHE Custom Fonts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AA91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ca1bf21-f484-4e67-ad9c-0979233838a8">
      <Terms xmlns="http://schemas.microsoft.com/office/infopath/2007/PartnerControls"/>
    </lcf76f155ced4ddcb4097134ff3c332f>
    <TaxCatchAll xmlns="88e00be1-264f-4a5d-a23d-f624dfd9be4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77E718CCABB94AB5ACF11B2032DAFD" ma:contentTypeVersion="18" ma:contentTypeDescription="Create a new document." ma:contentTypeScope="" ma:versionID="1506f088c119c9ed0774e6cc9f92693b">
  <xsd:schema xmlns:xsd="http://www.w3.org/2001/XMLSchema" xmlns:xs="http://www.w3.org/2001/XMLSchema" xmlns:p="http://schemas.microsoft.com/office/2006/metadata/properties" xmlns:ns2="aca1bf21-f484-4e67-ad9c-0979233838a8" xmlns:ns3="7ade00ef-5751-4583-bd63-218fe2396400" xmlns:ns4="88e00be1-264f-4a5d-a23d-f624dfd9be4a" targetNamespace="http://schemas.microsoft.com/office/2006/metadata/properties" ma:root="true" ma:fieldsID="ab0bfe754afb35f7f3413ebc3ccb048e" ns2:_="" ns3:_="" ns4:_="">
    <xsd:import namespace="aca1bf21-f484-4e67-ad9c-0979233838a8"/>
    <xsd:import namespace="7ade00ef-5751-4583-bd63-218fe2396400"/>
    <xsd:import namespace="88e00be1-264f-4a5d-a23d-f624dfd9be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  <xsd:element ref="ns2:lcf76f155ced4ddcb4097134ff3c332f" minOccurs="0"/>
                <xsd:element ref="ns4:TaxCatchAll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1bf21-f484-4e67-ad9c-0979233838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f1cc0b3-ca49-4bcb-9585-bdf60bc694d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de00ef-5751-4583-bd63-218fe2396400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e00be1-264f-4a5d-a23d-f624dfd9be4a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7e3d9d08-8aa0-4966-a8ca-a087caa3723f}" ma:internalName="TaxCatchAll" ma:showField="CatchAllData" ma:web="88e00be1-264f-4a5d-a23d-f624dfd9be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318E03F-7256-4D28-9F08-31BB502AC63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057A93A-F4FD-4757-9EB6-35A9D3D24C27}">
  <ds:schemaRefs>
    <ds:schemaRef ds:uri="7ade00ef-5751-4583-bd63-218fe2396400"/>
    <ds:schemaRef ds:uri="http://schemas.microsoft.com/office/2006/metadata/properties"/>
    <ds:schemaRef ds:uri="88e00be1-264f-4a5d-a23d-f624dfd9be4a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www.w3.org/XML/1998/namespace"/>
    <ds:schemaRef ds:uri="http://schemas.openxmlformats.org/package/2006/metadata/core-properties"/>
    <ds:schemaRef ds:uri="aca1bf21-f484-4e67-ad9c-0979233838a8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1C20230-1D40-4240-9E88-0B27341EEB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ca1bf21-f484-4e67-ad9c-0979233838a8"/>
    <ds:schemaRef ds:uri="7ade00ef-5751-4583-bd63-218fe2396400"/>
    <ds:schemaRef ds:uri="88e00be1-264f-4a5d-a23d-f624dfd9be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12041</TotalTime>
  <Words>91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McCulloch, Graham</cp:lastModifiedBy>
  <cp:revision>290</cp:revision>
  <dcterms:created xsi:type="dcterms:W3CDTF">2021-09-15T12:30:30Z</dcterms:created>
  <dcterms:modified xsi:type="dcterms:W3CDTF">2026-01-23T19:42:17Z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0x010100E277E718CCABB94AB5ACF11B2032DAFD</vt:lpwstr>
  </property>
  <property fmtid="{D5CDD505-2E9C-101B-9397-08002B2CF9AE}" pid="3" name="MediaServiceImageTags">
    <vt:lpwstr/>
  </property>
</Properties>
</file>